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IBM Plex Sans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IBM Plex Sans SemiBold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42" Type="http://schemas.openxmlformats.org/officeDocument/2006/relationships/font" Target="fonts/IBMPlexSansSemiBold-bold.fntdata"/><Relationship Id="rId41" Type="http://schemas.openxmlformats.org/officeDocument/2006/relationships/font" Target="fonts/IBMPlexSansSemiBold-regular.fntdata"/><Relationship Id="rId22" Type="http://schemas.openxmlformats.org/officeDocument/2006/relationships/slide" Target="slides/slide16.xml"/><Relationship Id="rId44" Type="http://schemas.openxmlformats.org/officeDocument/2006/relationships/font" Target="fonts/IBMPlexSansSemiBold-boldItalic.fntdata"/><Relationship Id="rId21" Type="http://schemas.openxmlformats.org/officeDocument/2006/relationships/slide" Target="slides/slide15.xml"/><Relationship Id="rId43" Type="http://schemas.openxmlformats.org/officeDocument/2006/relationships/font" Target="fonts/IBMPlexSansSemiBold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IBMPlexSans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IBMPlexSans-italic.fntdata"/><Relationship Id="rId12" Type="http://schemas.openxmlformats.org/officeDocument/2006/relationships/slide" Target="slides/slide6.xml"/><Relationship Id="rId34" Type="http://schemas.openxmlformats.org/officeDocument/2006/relationships/font" Target="fonts/IBMPlexSans-bold.fntdata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font" Target="fonts/IBMPlexSans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27ec18db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27ec18db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4440e0d8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4440e0d8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34440e0d8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34440e0d8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34440e0d8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34440e0d8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4440e0d8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4440e0d8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4440e0d8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4440e0d8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25765b96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25765b96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34440e0d8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34440e0d8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4440e0d8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4440e0d8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4440e0d8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4440e0d8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4440e0d83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34440e0d83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27ec18d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27ec18d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4440e0d8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34440e0d8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25765b866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25765b866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25765b866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325765b866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34440e0d8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34440e0d8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34440e0d8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34440e0d8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25765b866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325765b866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325765b866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325765b866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25765b8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25765b8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25765b9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25765b9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34440e0d8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34440e0d8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4440e0d8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4440e0d8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325765b86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325765b86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4440e0d8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4440e0d8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4440e0d8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4440e0d8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Relationship Id="rId4" Type="http://schemas.openxmlformats.org/officeDocument/2006/relationships/image" Target="../media/image38.png"/><Relationship Id="rId5" Type="http://schemas.openxmlformats.org/officeDocument/2006/relationships/image" Target="../media/image3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9.png"/><Relationship Id="rId4" Type="http://schemas.openxmlformats.org/officeDocument/2006/relationships/image" Target="../media/image4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0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данных с Matplotlib и Seaborn</a:t>
            </a:r>
            <a:endParaRPr/>
          </a:p>
        </p:txBody>
      </p:sp>
      <p:sp>
        <p:nvSpPr>
          <p:cNvPr id="203" name="Google Shape;203;p40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Урок 10</a:t>
            </a:r>
            <a:endParaRPr sz="1000"/>
          </a:p>
        </p:txBody>
      </p:sp>
      <p:pic>
        <p:nvPicPr>
          <p:cNvPr descr="preencoded.png" id="204" name="Google Shape;20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8963" y="1908250"/>
            <a:ext cx="1309439" cy="13269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5" name="Google Shape;20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03000" y="1955875"/>
            <a:ext cx="1248379" cy="1274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9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Точечный график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72" name="Google Shape;272;p49"/>
          <p:cNvSpPr txBox="1"/>
          <p:nvPr/>
        </p:nvSpPr>
        <p:spPr>
          <a:xfrm>
            <a:off x="540000" y="1379400"/>
            <a:ext cx="3660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plt.scatter()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Seaborn - sns.scatterplot()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73" name="Google Shape;27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200" y="1020300"/>
            <a:ext cx="3725800" cy="36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50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Столбчатая диаграмма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80" name="Google Shape;280;p50"/>
          <p:cNvSpPr txBox="1"/>
          <p:nvPr/>
        </p:nvSpPr>
        <p:spPr>
          <a:xfrm>
            <a:off x="540000" y="1379400"/>
            <a:ext cx="3660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plt.bar()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Seaborn - sns.barplot()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81" name="Google Shape;28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6175" y="664800"/>
            <a:ext cx="3667125" cy="39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1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Ящик с усами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88" name="Google Shape;288;p51"/>
          <p:cNvSpPr txBox="1"/>
          <p:nvPr/>
        </p:nvSpPr>
        <p:spPr>
          <a:xfrm>
            <a:off x="540000" y="1379400"/>
            <a:ext cx="3660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plt.boxplot()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Seaborn - sns.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boxplot</a:t>
            </a: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89" name="Google Shape;28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6175" y="664800"/>
            <a:ext cx="3505200" cy="40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5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Круговая диаграмма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96" name="Google Shape;296;p52"/>
          <p:cNvSpPr txBox="1"/>
          <p:nvPr/>
        </p:nvSpPr>
        <p:spPr>
          <a:xfrm>
            <a:off x="540000" y="1379400"/>
            <a:ext cx="3660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plt.pie()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97" name="Google Shape;29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7300" y="1379400"/>
            <a:ext cx="3200400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Визуальный анализ данных</a:t>
            </a:r>
            <a:endParaRPr/>
          </a:p>
        </p:txBody>
      </p:sp>
      <p:sp>
        <p:nvSpPr>
          <p:cNvPr id="303" name="Google Shape;303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5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Визуальный анализ данных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540000" y="1249500"/>
            <a:ext cx="70467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360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Три шага в EDA: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вещественных характеристик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категориальных признаков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взаимного распределения признаков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55"/>
          <p:cNvSpPr txBox="1"/>
          <p:nvPr/>
        </p:nvSpPr>
        <p:spPr>
          <a:xfrm>
            <a:off x="541775" y="720000"/>
            <a:ext cx="4430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вещественных характеристик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540000" y="1249500"/>
            <a:ext cx="42120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450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таких признаков стоит изучить распределение, а это можно сделать построив гистограмму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18" name="Google Shape;318;p55"/>
          <p:cNvPicPr preferRelativeResize="0"/>
          <p:nvPr/>
        </p:nvPicPr>
        <p:blipFill rotWithShape="1">
          <a:blip r:embed="rId3">
            <a:alphaModFix/>
          </a:blip>
          <a:srcRect b="0" l="0" r="0" t="21740"/>
          <a:stretch/>
        </p:blipFill>
        <p:spPr>
          <a:xfrm>
            <a:off x="4831550" y="1499250"/>
            <a:ext cx="3848201" cy="27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56"/>
          <p:cNvSpPr txBox="1"/>
          <p:nvPr/>
        </p:nvSpPr>
        <p:spPr>
          <a:xfrm>
            <a:off x="541775" y="720000"/>
            <a:ext cx="4430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категориальных характеристик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0000" y="1249500"/>
            <a:ext cx="42120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450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таких признаков тоже стоит изучить распределение, но уже используя столбчатые диаграммы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26" name="Google Shape;32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288" y="1493700"/>
            <a:ext cx="4229434" cy="31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57"/>
          <p:cNvSpPr txBox="1"/>
          <p:nvPr/>
        </p:nvSpPr>
        <p:spPr>
          <a:xfrm>
            <a:off x="541775" y="720000"/>
            <a:ext cx="4430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взаимного распределения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(вещественные)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540000" y="1554300"/>
            <a:ext cx="36105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450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анализа подойдут графики взаимного распределения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34" name="Google Shape;33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0100" y="1379400"/>
            <a:ext cx="4523944" cy="31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8"/>
          <p:cNvSpPr txBox="1"/>
          <p:nvPr/>
        </p:nvSpPr>
        <p:spPr>
          <a:xfrm>
            <a:off x="541775" y="720000"/>
            <a:ext cx="4430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взаимного распределения (категориальные)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540000" y="1630500"/>
            <a:ext cx="3610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450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анализа подойдут графики боксплот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42" name="Google Shape;34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9875" y="2064088"/>
            <a:ext cx="5734050" cy="2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11" name="Google Shape;211;p41"/>
          <p:cNvSpPr txBox="1"/>
          <p:nvPr>
            <p:ph idx="1" type="subTitle"/>
          </p:nvPr>
        </p:nvSpPr>
        <p:spPr>
          <a:xfrm>
            <a:off x="540000" y="1798050"/>
            <a:ext cx="3852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Виды графиков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Интерпретация графиков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Визуальный анализ данных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геоданных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2" name="Google Shape;212;p4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3" name="Google Shape;21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6725" y="1667701"/>
            <a:ext cx="2532900" cy="18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9"/>
          <p:cNvSpPr txBox="1"/>
          <p:nvPr/>
        </p:nvSpPr>
        <p:spPr>
          <a:xfrm>
            <a:off x="541775" y="720000"/>
            <a:ext cx="4430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Анализ матрицы корреляций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49" name="Google Shape;349;p59"/>
          <p:cNvPicPr preferRelativeResize="0"/>
          <p:nvPr/>
        </p:nvPicPr>
        <p:blipFill rotWithShape="1">
          <a:blip r:embed="rId3">
            <a:alphaModFix/>
          </a:blip>
          <a:srcRect b="0" l="0" r="0" t="62305"/>
          <a:stretch/>
        </p:blipFill>
        <p:spPr>
          <a:xfrm>
            <a:off x="1824050" y="3324450"/>
            <a:ext cx="573405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59"/>
          <p:cNvPicPr preferRelativeResize="0"/>
          <p:nvPr/>
        </p:nvPicPr>
        <p:blipFill rotWithShape="1">
          <a:blip r:embed="rId4">
            <a:alphaModFix/>
          </a:blip>
          <a:srcRect b="39254" l="0" r="0" t="0"/>
          <a:stretch/>
        </p:blipFill>
        <p:spPr>
          <a:xfrm>
            <a:off x="2542063" y="1324200"/>
            <a:ext cx="4059874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геоданных</a:t>
            </a:r>
            <a:endParaRPr/>
          </a:p>
        </p:txBody>
      </p:sp>
      <p:sp>
        <p:nvSpPr>
          <p:cNvPr id="356" name="Google Shape;356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61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Matplotlib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63" name="Google Shape;36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700" y="1440000"/>
            <a:ext cx="4124291" cy="311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0" y="2047875"/>
            <a:ext cx="4839251" cy="24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61"/>
          <p:cNvPicPr preferRelativeResize="0"/>
          <p:nvPr/>
        </p:nvPicPr>
        <p:blipFill rotWithShape="1">
          <a:blip r:embed="rId5">
            <a:alphaModFix/>
          </a:blip>
          <a:srcRect b="81519" l="0" r="0" t="0"/>
          <a:stretch/>
        </p:blipFill>
        <p:spPr>
          <a:xfrm>
            <a:off x="541775" y="1191675"/>
            <a:ext cx="3852000" cy="745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Folium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72" name="Google Shape;37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625" y="1699375"/>
            <a:ext cx="4238389" cy="25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4200"/>
            <a:ext cx="4183825" cy="250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63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KeplerGL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80" name="Google Shape;38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625" y="1324200"/>
            <a:ext cx="4406136" cy="36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973" y="1522275"/>
            <a:ext cx="4012224" cy="104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Итоги урока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7" name="Google Shape;387;p64"/>
          <p:cNvSpPr txBox="1"/>
          <p:nvPr>
            <p:ph idx="1" type="subTitle"/>
          </p:nvPr>
        </p:nvSpPr>
        <p:spPr>
          <a:xfrm>
            <a:off x="540000" y="1798050"/>
            <a:ext cx="46608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Познакомились с видами графиков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Научились строить и интерпретировать графики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Рассмотрели визуальный анализ данных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Поняли как можно анализировать геоданные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8" name="Google Shape;388;p6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89" name="Google Shape;389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6725" y="1667701"/>
            <a:ext cx="2532900" cy="18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урок!</a:t>
            </a:r>
            <a:endParaRPr/>
          </a:p>
        </p:txBody>
      </p:sp>
      <p:sp>
        <p:nvSpPr>
          <p:cNvPr id="395" name="Google Shape;395;p6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96" name="Google Shape;396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1813" y="3231362"/>
            <a:ext cx="1307299" cy="163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Устройство графиков</a:t>
            </a:r>
            <a:endParaRPr/>
          </a:p>
        </p:txBody>
      </p:sp>
      <p:sp>
        <p:nvSpPr>
          <p:cNvPr id="219" name="Google Shape;219;p4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/>
          <p:nvPr/>
        </p:nvSpPr>
        <p:spPr>
          <a:xfrm>
            <a:off x="540000" y="1249500"/>
            <a:ext cx="35463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объект Figure (фигура), в которой можно класть любое количество Axes (осей)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 уже в осях можно рисовать много графиков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5" name="Google Shape;225;p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43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Устройство графика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27" name="Google Shape;2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575" y="1286100"/>
            <a:ext cx="3040850" cy="30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Устройство графика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700" y="1324200"/>
            <a:ext cx="4752900" cy="338703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/>
          <p:nvPr/>
        </p:nvSpPr>
        <p:spPr>
          <a:xfrm>
            <a:off x="540000" y="1776300"/>
            <a:ext cx="3660600" cy="14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title. Заголовок графика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y label/x label. Именования осей х и у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legend. Легенда к графикам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major/minor ticks. Основной и дополнительный масштаб осей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major/minor grid. Основная и дополнительная сетка на графике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5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Устройство графика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42" name="Google Shape;242;p45"/>
          <p:cNvSpPr txBox="1"/>
          <p:nvPr/>
        </p:nvSpPr>
        <p:spPr>
          <a:xfrm>
            <a:off x="540000" y="1379400"/>
            <a:ext cx="3660600" cy="27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Давайте создадим простой график, используя стандартный синтаксис: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Вначале нужно создать объект фигуры и указать его размер plt.figure(figsize=(8, 6))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Затем нарисовать график. Мы нарисуем 4 точки. Первые значения расположены по оси x, а вторые по оси y. plt.plot([0, 1, 2, 3], [10, 9, 6, 1])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добавить наименования осей plt.xlabel('x')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добавить заголовок plt.title('Example')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Можно добавить сетку plt.grid()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43" name="Google Shape;2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6175" y="664800"/>
            <a:ext cx="4268506" cy="43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Виды графиков</a:t>
            </a:r>
            <a:endParaRPr/>
          </a:p>
        </p:txBody>
      </p:sp>
      <p:sp>
        <p:nvSpPr>
          <p:cNvPr id="249" name="Google Shape;249;p4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7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Линейный график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56" name="Google Shape;256;p47"/>
          <p:cNvSpPr txBox="1"/>
          <p:nvPr/>
        </p:nvSpPr>
        <p:spPr>
          <a:xfrm>
            <a:off x="540000" y="1379400"/>
            <a:ext cx="3660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Seaborn - sns.lineplot()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57" name="Google Shape;25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0475" y="979125"/>
            <a:ext cx="3638550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8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Гистограмма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64" name="Google Shape;264;p48"/>
          <p:cNvSpPr txBox="1"/>
          <p:nvPr/>
        </p:nvSpPr>
        <p:spPr>
          <a:xfrm>
            <a:off x="540000" y="1379400"/>
            <a:ext cx="3660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Matplotlib - plt.hist()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Seaborn - sns.histplot()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65" name="Google Shape;2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650" y="1064850"/>
            <a:ext cx="3629025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